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embeddedFontLst>
    <p:embeddedFont>
      <p:font typeface="Sansita"/>
      <p:regular r:id="rId15"/>
      <p:bold r:id="rId16"/>
      <p:italic r:id="rId17"/>
      <p:boldItalic r:id="rId18"/>
    </p:embeddedFont>
    <p:embeddedFont>
      <p:font typeface="Jockey One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hbvNqpJsp+qmapAL8PUFJ6SVgM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ansita-regular.fntdata"/><Relationship Id="rId14" Type="http://schemas.openxmlformats.org/officeDocument/2006/relationships/slide" Target="slides/slide9.xml"/><Relationship Id="rId17" Type="http://schemas.openxmlformats.org/officeDocument/2006/relationships/font" Target="fonts/Sansita-italic.fntdata"/><Relationship Id="rId16" Type="http://schemas.openxmlformats.org/officeDocument/2006/relationships/font" Target="fonts/Sansita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JockeyOne-regular.fntdata"/><Relationship Id="rId6" Type="http://schemas.openxmlformats.org/officeDocument/2006/relationships/slide" Target="slides/slide1.xml"/><Relationship Id="rId18" Type="http://schemas.openxmlformats.org/officeDocument/2006/relationships/font" Target="fonts/Sansit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208561" y="-89756"/>
            <a:ext cx="18705122" cy="12462288"/>
          </a:xfrm>
          <a:custGeom>
            <a:rect b="b" l="l" r="r" t="t"/>
            <a:pathLst>
              <a:path extrusionOk="0" h="12462288" w="18705122">
                <a:moveTo>
                  <a:pt x="0" y="0"/>
                </a:moveTo>
                <a:lnTo>
                  <a:pt x="18705122" y="0"/>
                </a:lnTo>
                <a:lnTo>
                  <a:pt x="18705122" y="12462288"/>
                </a:lnTo>
                <a:lnTo>
                  <a:pt x="0" y="124622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3830916" y="628640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5"/>
                </a:lnTo>
                <a:lnTo>
                  <a:pt x="0" y="12378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423051" y="8184153"/>
            <a:ext cx="7242900" cy="11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9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347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ACCESSIBILITY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0878901" y="9410698"/>
            <a:ext cx="7390419" cy="4555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30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31">
                <a:solidFill>
                  <a:srgbClr val="162F4E"/>
                </a:solidFill>
                <a:latin typeface="Jockey One"/>
                <a:ea typeface="Jockey One"/>
                <a:cs typeface="Jockey One"/>
                <a:sym typeface="Jockey One"/>
              </a:rPr>
              <a:t> Safeguarding APU One Course at a Time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1692779" y="6888403"/>
            <a:ext cx="5762700" cy="13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7">
                <a:solidFill>
                  <a:srgbClr val="A7353A"/>
                </a:solidFill>
                <a:latin typeface="Arial"/>
                <a:ea typeface="Arial"/>
                <a:cs typeface="Arial"/>
                <a:sym typeface="Arial"/>
              </a:rPr>
              <a:t>7 PILLARS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4" name="Google Shape;94;p2"/>
          <p:cNvGrpSpPr/>
          <p:nvPr/>
        </p:nvGrpSpPr>
        <p:grpSpPr>
          <a:xfrm>
            <a:off x="10633932" y="139192"/>
            <a:ext cx="3528884" cy="1371312"/>
            <a:chOff x="0" y="-39956"/>
            <a:chExt cx="4705178" cy="1828416"/>
          </a:xfrm>
        </p:grpSpPr>
        <p:grpSp>
          <p:nvGrpSpPr>
            <p:cNvPr id="95" name="Google Shape;95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96" name="Google Shape;96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" name="Google Shape;98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HEADINGS</a:t>
              </a: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11209254" y="1585312"/>
            <a:ext cx="3528884" cy="1371312"/>
            <a:chOff x="0" y="-39956"/>
            <a:chExt cx="4705178" cy="1828416"/>
          </a:xfrm>
        </p:grpSpPr>
        <p:grpSp>
          <p:nvGrpSpPr>
            <p:cNvPr id="100" name="Google Shape;100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3" name="Google Shape;103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LISTS</a:t>
              </a:r>
              <a:endParaRPr/>
            </a:p>
          </p:txBody>
        </p:sp>
      </p:grpSp>
      <p:grpSp>
        <p:nvGrpSpPr>
          <p:cNvPr id="104" name="Google Shape;104;p2"/>
          <p:cNvGrpSpPr/>
          <p:nvPr/>
        </p:nvGrpSpPr>
        <p:grpSpPr>
          <a:xfrm>
            <a:off x="11873350" y="3031432"/>
            <a:ext cx="3528884" cy="1371312"/>
            <a:chOff x="0" y="-39956"/>
            <a:chExt cx="4705178" cy="1828416"/>
          </a:xfrm>
        </p:grpSpPr>
        <p:grpSp>
          <p:nvGrpSpPr>
            <p:cNvPr id="105" name="Google Shape;105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06" name="Google Shape;106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8" name="Google Shape;108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LINKS</a:t>
              </a:r>
              <a:endParaRPr/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12434987" y="4477551"/>
            <a:ext cx="3528884" cy="1371312"/>
            <a:chOff x="0" y="-39956"/>
            <a:chExt cx="4705178" cy="1828416"/>
          </a:xfrm>
        </p:grpSpPr>
        <p:grpSp>
          <p:nvGrpSpPr>
            <p:cNvPr id="110" name="Google Shape;110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11" name="Google Shape;111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3" name="Google Shape;113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ALT TAGS</a:t>
              </a:r>
              <a:endParaRPr/>
            </a:p>
          </p:txBody>
        </p:sp>
      </p:grpSp>
      <p:grpSp>
        <p:nvGrpSpPr>
          <p:cNvPr id="114" name="Google Shape;114;p2"/>
          <p:cNvGrpSpPr/>
          <p:nvPr/>
        </p:nvGrpSpPr>
        <p:grpSpPr>
          <a:xfrm>
            <a:off x="12973696" y="5923671"/>
            <a:ext cx="3528884" cy="1371312"/>
            <a:chOff x="0" y="-39956"/>
            <a:chExt cx="4705178" cy="1828416"/>
          </a:xfrm>
        </p:grpSpPr>
        <p:grpSp>
          <p:nvGrpSpPr>
            <p:cNvPr id="115" name="Google Shape;115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16" name="Google Shape;116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8" name="Google Shape;118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CC</a:t>
              </a: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3637792" y="7369791"/>
            <a:ext cx="3528884" cy="1371312"/>
            <a:chOff x="0" y="-39956"/>
            <a:chExt cx="4705178" cy="1828416"/>
          </a:xfrm>
        </p:grpSpPr>
        <p:grpSp>
          <p:nvGrpSpPr>
            <p:cNvPr id="120" name="Google Shape;120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21" name="Google Shape;121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3" name="Google Shape;123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TABLES</a:t>
              </a:r>
              <a:endParaRPr/>
            </a:p>
          </p:txBody>
        </p:sp>
      </p:grpSp>
      <p:grpSp>
        <p:nvGrpSpPr>
          <p:cNvPr id="124" name="Google Shape;124;p2"/>
          <p:cNvGrpSpPr/>
          <p:nvPr/>
        </p:nvGrpSpPr>
        <p:grpSpPr>
          <a:xfrm>
            <a:off x="14199429" y="8815911"/>
            <a:ext cx="3528884" cy="1371312"/>
            <a:chOff x="0" y="-39956"/>
            <a:chExt cx="4705178" cy="1828416"/>
          </a:xfrm>
        </p:grpSpPr>
        <p:grpSp>
          <p:nvGrpSpPr>
            <p:cNvPr id="125" name="Google Shape;125;p2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26" name="Google Shape;126;p2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2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8" name="Google Shape;128;p2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COLOR</a:t>
              </a:r>
              <a:endParaRPr/>
            </a:p>
          </p:txBody>
        </p:sp>
      </p:grpSp>
      <p:sp>
        <p:nvSpPr>
          <p:cNvPr id="129" name="Google Shape;129;p2"/>
          <p:cNvSpPr/>
          <p:nvPr/>
        </p:nvSpPr>
        <p:spPr>
          <a:xfrm>
            <a:off x="0" y="23825"/>
            <a:ext cx="10270428" cy="10239349"/>
          </a:xfrm>
          <a:custGeom>
            <a:rect b="b" l="l" r="r" t="t"/>
            <a:pathLst>
              <a:path extrusionOk="0" h="10239349" w="10270428">
                <a:moveTo>
                  <a:pt x="0" y="0"/>
                </a:moveTo>
                <a:lnTo>
                  <a:pt x="10270428" y="0"/>
                </a:lnTo>
                <a:lnTo>
                  <a:pt x="10270428" y="10239350"/>
                </a:lnTo>
                <a:lnTo>
                  <a:pt x="0" y="10239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7253" r="-3238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3"/>
          <p:cNvGrpSpPr/>
          <p:nvPr/>
        </p:nvGrpSpPr>
        <p:grpSpPr>
          <a:xfrm>
            <a:off x="9495796" y="104942"/>
            <a:ext cx="3528884" cy="1371312"/>
            <a:chOff x="0" y="-39956"/>
            <a:chExt cx="4705178" cy="1828416"/>
          </a:xfrm>
        </p:grpSpPr>
        <p:grpSp>
          <p:nvGrpSpPr>
            <p:cNvPr id="136" name="Google Shape;136;p3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37" name="Google Shape;137;p3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9" name="Google Shape;139;p3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HEADINGS</a:t>
              </a:r>
              <a:endParaRPr/>
            </a:p>
          </p:txBody>
        </p:sp>
      </p:grpSp>
      <p:sp>
        <p:nvSpPr>
          <p:cNvPr id="140" name="Google Shape;140;p3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9588724" y="1785352"/>
            <a:ext cx="8699276" cy="21143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Headings  provide a structure and outline and allow screen readers and other assistive technology to scan the content page just like sighted users.</a:t>
            </a:r>
            <a:endParaRPr/>
          </a:p>
        </p:txBody>
      </p:sp>
      <p:sp>
        <p:nvSpPr>
          <p:cNvPr id="142" name="Google Shape;142;p3"/>
          <p:cNvSpPr txBox="1"/>
          <p:nvPr/>
        </p:nvSpPr>
        <p:spPr>
          <a:xfrm>
            <a:off x="9635481" y="4199096"/>
            <a:ext cx="8392855" cy="6428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Do not use headings to format the text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Avoid standalone headings - with no paragraph text below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Consistency! If you use H2 in bold, then make all H2 bold throughout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Headings should be in order like an outline.</a:t>
            </a:r>
            <a:endParaRPr/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8" name="Google Shape;148;p4"/>
          <p:cNvGrpSpPr/>
          <p:nvPr/>
        </p:nvGrpSpPr>
        <p:grpSpPr>
          <a:xfrm>
            <a:off x="9495796" y="104942"/>
            <a:ext cx="3528884" cy="1371312"/>
            <a:chOff x="0" y="-39956"/>
            <a:chExt cx="4705178" cy="1828416"/>
          </a:xfrm>
        </p:grpSpPr>
        <p:grpSp>
          <p:nvGrpSpPr>
            <p:cNvPr id="149" name="Google Shape;149;p4"/>
            <p:cNvGrpSpPr/>
            <p:nvPr/>
          </p:nvGrpSpPr>
          <p:grpSpPr>
            <a:xfrm>
              <a:off x="0" y="-39956"/>
              <a:ext cx="4705178" cy="1828416"/>
              <a:chOff x="0" y="-28575"/>
              <a:chExt cx="3365006" cy="1307629"/>
            </a:xfrm>
          </p:grpSpPr>
          <p:sp>
            <p:nvSpPr>
              <p:cNvPr id="150" name="Google Shape;150;p4"/>
              <p:cNvSpPr/>
              <p:nvPr/>
            </p:nvSpPr>
            <p:spPr>
              <a:xfrm>
                <a:off x="0" y="0"/>
                <a:ext cx="3365006" cy="1279054"/>
              </a:xfrm>
              <a:custGeom>
                <a:rect b="b" l="l" r="r" t="t"/>
                <a:pathLst>
                  <a:path extrusionOk="0" h="1279054" w="3365006">
                    <a:moveTo>
                      <a:pt x="0" y="0"/>
                    </a:moveTo>
                    <a:lnTo>
                      <a:pt x="3365006" y="0"/>
                    </a:lnTo>
                    <a:lnTo>
                      <a:pt x="3365006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4"/>
              <p:cNvSpPr txBox="1"/>
              <p:nvPr/>
            </p:nvSpPr>
            <p:spPr>
              <a:xfrm>
                <a:off x="0" y="-28575"/>
                <a:ext cx="3365006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" name="Google Shape;152;p4"/>
            <p:cNvSpPr txBox="1"/>
            <p:nvPr/>
          </p:nvSpPr>
          <p:spPr>
            <a:xfrm>
              <a:off x="148443" y="474921"/>
              <a:ext cx="4318977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LISTS</a:t>
              </a:r>
              <a:endParaRPr/>
            </a:p>
          </p:txBody>
        </p:sp>
      </p:grpSp>
      <p:sp>
        <p:nvSpPr>
          <p:cNvPr id="153" name="Google Shape;153;p4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4"/>
          <p:cNvSpPr txBox="1"/>
          <p:nvPr/>
        </p:nvSpPr>
        <p:spPr>
          <a:xfrm>
            <a:off x="9561458" y="1814535"/>
            <a:ext cx="8699276" cy="514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Lists are used to itemize related items</a:t>
            </a:r>
            <a:endParaRPr/>
          </a:p>
        </p:txBody>
      </p:sp>
      <p:sp>
        <p:nvSpPr>
          <p:cNvPr id="155" name="Google Shape;155;p4"/>
          <p:cNvSpPr txBox="1"/>
          <p:nvPr/>
        </p:nvSpPr>
        <p:spPr>
          <a:xfrm>
            <a:off x="9533105" y="3086100"/>
            <a:ext cx="8392855" cy="5889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Lists should be created using the  "list tool"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Use an </a:t>
            </a:r>
            <a:r>
              <a:rPr b="0" i="0" lang="en-US" sz="3006" u="none" cap="none" strike="noStrike">
                <a:solidFill>
                  <a:srgbClr val="162F4E"/>
                </a:solidFill>
                <a:latin typeface="Sansita"/>
                <a:ea typeface="Sansita"/>
                <a:cs typeface="Sansita"/>
                <a:sym typeface="Sansita"/>
              </a:rPr>
              <a:t>ordered list</a:t>
            </a: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 when the order of the list is important (displayed in numerical or alphabet style)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Use an</a:t>
            </a:r>
            <a:r>
              <a:rPr b="0" i="0" lang="en-US" sz="3006" u="none" cap="none" strike="noStrike">
                <a:solidFill>
                  <a:srgbClr val="162F4E"/>
                </a:solidFill>
                <a:latin typeface="Sansita"/>
                <a:ea typeface="Sansita"/>
                <a:cs typeface="Sansita"/>
                <a:sym typeface="Sansita"/>
              </a:rPr>
              <a:t> unordered list</a:t>
            </a: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 when the order of the list doesn't have a particular order </a:t>
            </a:r>
            <a:endParaRPr/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1" name="Google Shape;161;p5"/>
          <p:cNvGrpSpPr/>
          <p:nvPr/>
        </p:nvGrpSpPr>
        <p:grpSpPr>
          <a:xfrm>
            <a:off x="9588725" y="279450"/>
            <a:ext cx="6308286" cy="1371312"/>
            <a:chOff x="0" y="-39956"/>
            <a:chExt cx="6067410" cy="1828416"/>
          </a:xfrm>
        </p:grpSpPr>
        <p:grpSp>
          <p:nvGrpSpPr>
            <p:cNvPr id="162" name="Google Shape;162;p5"/>
            <p:cNvGrpSpPr/>
            <p:nvPr/>
          </p:nvGrpSpPr>
          <p:grpSpPr>
            <a:xfrm>
              <a:off x="0" y="-39956"/>
              <a:ext cx="6067410" cy="1828416"/>
              <a:chOff x="0" y="-28575"/>
              <a:chExt cx="4339234" cy="1307629"/>
            </a:xfrm>
          </p:grpSpPr>
          <p:sp>
            <p:nvSpPr>
              <p:cNvPr id="163" name="Google Shape;163;p5"/>
              <p:cNvSpPr/>
              <p:nvPr/>
            </p:nvSpPr>
            <p:spPr>
              <a:xfrm>
                <a:off x="0" y="0"/>
                <a:ext cx="4339234" cy="1279054"/>
              </a:xfrm>
              <a:custGeom>
                <a:rect b="b" l="l" r="r" t="t"/>
                <a:pathLst>
                  <a:path extrusionOk="0" h="1279054" w="4339234">
                    <a:moveTo>
                      <a:pt x="0" y="0"/>
                    </a:moveTo>
                    <a:lnTo>
                      <a:pt x="4339234" y="0"/>
                    </a:lnTo>
                    <a:lnTo>
                      <a:pt x="4339234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5"/>
              <p:cNvSpPr txBox="1"/>
              <p:nvPr/>
            </p:nvSpPr>
            <p:spPr>
              <a:xfrm>
                <a:off x="0" y="-28575"/>
                <a:ext cx="4339234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" name="Google Shape;165;p5"/>
            <p:cNvSpPr txBox="1"/>
            <p:nvPr/>
          </p:nvSpPr>
          <p:spPr>
            <a:xfrm>
              <a:off x="191420" y="474921"/>
              <a:ext cx="5569500" cy="69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DESCRIPTIVE LINKS</a:t>
              </a:r>
              <a:endParaRPr/>
            </a:p>
          </p:txBody>
        </p:sp>
      </p:grpSp>
      <p:sp>
        <p:nvSpPr>
          <p:cNvPr id="166" name="Google Shape;166;p5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"/>
          <p:cNvSpPr txBox="1"/>
          <p:nvPr/>
        </p:nvSpPr>
        <p:spPr>
          <a:xfrm>
            <a:off x="9588724" y="1999122"/>
            <a:ext cx="8538770" cy="15809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If the link is posted as the URL address, the screen reader will read a raw link. Describe a link as a descriptive phrase.</a:t>
            </a:r>
            <a:endParaRPr/>
          </a:p>
        </p:txBody>
      </p:sp>
      <p:sp>
        <p:nvSpPr>
          <p:cNvPr id="168" name="Google Shape;168;p5"/>
          <p:cNvSpPr txBox="1"/>
          <p:nvPr/>
        </p:nvSpPr>
        <p:spPr>
          <a:xfrm>
            <a:off x="9588724" y="4369350"/>
            <a:ext cx="8392855" cy="6428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Avoid linking ambiguous phrases such as "click here," "go here," "learn more," "read this," "start," etc., as these don't convey where the hyperlink will take users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Screen reader typically announces a "link" before reading the actual link</a:t>
            </a:r>
            <a:endParaRPr/>
          </a:p>
          <a:p>
            <a:pPr indent="-133635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6"/>
              <a:buFont typeface="Arial"/>
              <a:buNone/>
            </a:pPr>
            <a:r>
              <a:t/>
            </a:r>
            <a:endParaRPr b="0" i="0" sz="3006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Do not post raw URLs</a:t>
            </a:r>
            <a:endParaRPr/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4" name="Google Shape;174;p6"/>
          <p:cNvGrpSpPr/>
          <p:nvPr/>
        </p:nvGrpSpPr>
        <p:grpSpPr>
          <a:xfrm>
            <a:off x="9588724" y="279438"/>
            <a:ext cx="4550557" cy="1371312"/>
            <a:chOff x="0" y="-39956"/>
            <a:chExt cx="6067410" cy="1828416"/>
          </a:xfrm>
        </p:grpSpPr>
        <p:grpSp>
          <p:nvGrpSpPr>
            <p:cNvPr id="175" name="Google Shape;175;p6"/>
            <p:cNvGrpSpPr/>
            <p:nvPr/>
          </p:nvGrpSpPr>
          <p:grpSpPr>
            <a:xfrm>
              <a:off x="0" y="-39956"/>
              <a:ext cx="6067410" cy="1828416"/>
              <a:chOff x="0" y="-28575"/>
              <a:chExt cx="4339234" cy="1307629"/>
            </a:xfrm>
          </p:grpSpPr>
          <p:sp>
            <p:nvSpPr>
              <p:cNvPr id="176" name="Google Shape;176;p6"/>
              <p:cNvSpPr/>
              <p:nvPr/>
            </p:nvSpPr>
            <p:spPr>
              <a:xfrm>
                <a:off x="0" y="0"/>
                <a:ext cx="4339234" cy="1279054"/>
              </a:xfrm>
              <a:custGeom>
                <a:rect b="b" l="l" r="r" t="t"/>
                <a:pathLst>
                  <a:path extrusionOk="0" h="1279054" w="4339234">
                    <a:moveTo>
                      <a:pt x="0" y="0"/>
                    </a:moveTo>
                    <a:lnTo>
                      <a:pt x="4339234" y="0"/>
                    </a:lnTo>
                    <a:lnTo>
                      <a:pt x="4339234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6"/>
              <p:cNvSpPr txBox="1"/>
              <p:nvPr/>
            </p:nvSpPr>
            <p:spPr>
              <a:xfrm>
                <a:off x="0" y="-28575"/>
                <a:ext cx="4339234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8" name="Google Shape;178;p6"/>
            <p:cNvSpPr txBox="1"/>
            <p:nvPr/>
          </p:nvSpPr>
          <p:spPr>
            <a:xfrm>
              <a:off x="191420" y="474921"/>
              <a:ext cx="5569396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ALT TAGS</a:t>
              </a:r>
              <a:endParaRPr/>
            </a:p>
          </p:txBody>
        </p:sp>
      </p:grpSp>
      <p:sp>
        <p:nvSpPr>
          <p:cNvPr id="179" name="Google Shape;179;p6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 txBox="1"/>
          <p:nvPr/>
        </p:nvSpPr>
        <p:spPr>
          <a:xfrm>
            <a:off x="9588724" y="1999122"/>
            <a:ext cx="8538900" cy="24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Short and concise written description of non-text content. Screen reader will read the description in place of an image and display the description if the image is not loading in the browser.</a:t>
            </a:r>
            <a:endParaRPr/>
          </a:p>
        </p:txBody>
      </p:sp>
      <p:sp>
        <p:nvSpPr>
          <p:cNvPr id="181" name="Google Shape;181;p6"/>
          <p:cNvSpPr txBox="1"/>
          <p:nvPr/>
        </p:nvSpPr>
        <p:spPr>
          <a:xfrm>
            <a:off x="9581525" y="4753175"/>
            <a:ext cx="8956500" cy="422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18">
                <a:solidFill>
                  <a:srgbClr val="162F4E"/>
                </a:solidFill>
              </a:rPr>
              <a:t>Tips</a:t>
            </a:r>
            <a:endParaRPr b="1"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Exclude the phrase "an image of" or "a picture of" as the screen reader will indicate it's an image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Remove the file type extension from the alt text (.jpg, .png, etc.)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Consider personal identifiers and positional information (a glimpse of, a partial view, etc.)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7" name="Google Shape;187;p7"/>
          <p:cNvGrpSpPr/>
          <p:nvPr/>
        </p:nvGrpSpPr>
        <p:grpSpPr>
          <a:xfrm>
            <a:off x="9588724" y="118932"/>
            <a:ext cx="6768464" cy="1371312"/>
            <a:chOff x="0" y="-39956"/>
            <a:chExt cx="9024618" cy="1828416"/>
          </a:xfrm>
        </p:grpSpPr>
        <p:grpSp>
          <p:nvGrpSpPr>
            <p:cNvPr id="188" name="Google Shape;188;p7"/>
            <p:cNvGrpSpPr/>
            <p:nvPr/>
          </p:nvGrpSpPr>
          <p:grpSpPr>
            <a:xfrm>
              <a:off x="0" y="-39956"/>
              <a:ext cx="9024618" cy="1828416"/>
              <a:chOff x="0" y="-28575"/>
              <a:chExt cx="6454144" cy="1307629"/>
            </a:xfrm>
          </p:grpSpPr>
          <p:sp>
            <p:nvSpPr>
              <p:cNvPr id="189" name="Google Shape;189;p7"/>
              <p:cNvSpPr/>
              <p:nvPr/>
            </p:nvSpPr>
            <p:spPr>
              <a:xfrm>
                <a:off x="0" y="0"/>
                <a:ext cx="6454144" cy="1279054"/>
              </a:xfrm>
              <a:custGeom>
                <a:rect b="b" l="l" r="r" t="t"/>
                <a:pathLst>
                  <a:path extrusionOk="0" h="1279054" w="6454144">
                    <a:moveTo>
                      <a:pt x="0" y="0"/>
                    </a:moveTo>
                    <a:lnTo>
                      <a:pt x="6454144" y="0"/>
                    </a:lnTo>
                    <a:lnTo>
                      <a:pt x="6454144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7"/>
              <p:cNvSpPr txBox="1"/>
              <p:nvPr/>
            </p:nvSpPr>
            <p:spPr>
              <a:xfrm>
                <a:off x="0" y="-28575"/>
                <a:ext cx="6454144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1" name="Google Shape;191;p7"/>
            <p:cNvSpPr txBox="1"/>
            <p:nvPr/>
          </p:nvSpPr>
          <p:spPr>
            <a:xfrm>
              <a:off x="284716" y="474921"/>
              <a:ext cx="8283876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TABLES</a:t>
              </a:r>
              <a:endParaRPr/>
            </a:p>
          </p:txBody>
        </p:sp>
      </p:grpSp>
      <p:sp>
        <p:nvSpPr>
          <p:cNvPr id="192" name="Google Shape;192;p7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 txBox="1"/>
          <p:nvPr/>
        </p:nvSpPr>
        <p:spPr>
          <a:xfrm>
            <a:off x="9682124" y="1989797"/>
            <a:ext cx="7298493" cy="15809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 table is a systematic arrangement of data in rows and columns.</a:t>
            </a:r>
            <a:endParaRPr/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7"/>
          <p:cNvSpPr txBox="1"/>
          <p:nvPr/>
        </p:nvSpPr>
        <p:spPr>
          <a:xfrm>
            <a:off x="9372600" y="3607118"/>
            <a:ext cx="8403546" cy="46972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18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Do not use tables to format content (layout, headings, paragraphs, textbox, etc.)</a:t>
            </a:r>
            <a:endParaRPr/>
          </a:p>
          <a:p>
            <a:pPr indent="-129707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18"/>
              <a:buFont typeface="Arial"/>
              <a:buNone/>
            </a:pPr>
            <a:r>
              <a:t/>
            </a:r>
            <a:endParaRPr b="0" i="0" sz="2918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Do not use tables to style images (e.g. Home Page buttons)</a:t>
            </a:r>
            <a:endParaRPr/>
          </a:p>
          <a:p>
            <a:pPr indent="-129707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18"/>
              <a:buFont typeface="Arial"/>
              <a:buNone/>
            </a:pPr>
            <a:r>
              <a:t/>
            </a:r>
            <a:endParaRPr b="0" i="0" sz="2918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18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0" name="Google Shape;200;p8"/>
          <p:cNvGrpSpPr/>
          <p:nvPr/>
        </p:nvGrpSpPr>
        <p:grpSpPr>
          <a:xfrm>
            <a:off x="9471992" y="-29967"/>
            <a:ext cx="6768464" cy="1371312"/>
            <a:chOff x="0" y="-39956"/>
            <a:chExt cx="9024618" cy="1828416"/>
          </a:xfrm>
        </p:grpSpPr>
        <p:grpSp>
          <p:nvGrpSpPr>
            <p:cNvPr id="201" name="Google Shape;201;p8"/>
            <p:cNvGrpSpPr/>
            <p:nvPr/>
          </p:nvGrpSpPr>
          <p:grpSpPr>
            <a:xfrm>
              <a:off x="0" y="-39956"/>
              <a:ext cx="9024618" cy="1828416"/>
              <a:chOff x="0" y="-28575"/>
              <a:chExt cx="6454144" cy="1307629"/>
            </a:xfrm>
          </p:grpSpPr>
          <p:sp>
            <p:nvSpPr>
              <p:cNvPr id="202" name="Google Shape;202;p8"/>
              <p:cNvSpPr/>
              <p:nvPr/>
            </p:nvSpPr>
            <p:spPr>
              <a:xfrm>
                <a:off x="0" y="0"/>
                <a:ext cx="6454144" cy="1279054"/>
              </a:xfrm>
              <a:custGeom>
                <a:rect b="b" l="l" r="r" t="t"/>
                <a:pathLst>
                  <a:path extrusionOk="0" h="1279054" w="6454144">
                    <a:moveTo>
                      <a:pt x="0" y="0"/>
                    </a:moveTo>
                    <a:lnTo>
                      <a:pt x="6454144" y="0"/>
                    </a:lnTo>
                    <a:lnTo>
                      <a:pt x="6454144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8"/>
              <p:cNvSpPr txBox="1"/>
              <p:nvPr/>
            </p:nvSpPr>
            <p:spPr>
              <a:xfrm>
                <a:off x="0" y="-28575"/>
                <a:ext cx="6454144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8"/>
            <p:cNvSpPr txBox="1"/>
            <p:nvPr/>
          </p:nvSpPr>
          <p:spPr>
            <a:xfrm>
              <a:off x="284716" y="474921"/>
              <a:ext cx="8283876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COLOR</a:t>
              </a:r>
              <a:endParaRPr/>
            </a:p>
          </p:txBody>
        </p:sp>
      </p:grpSp>
      <p:sp>
        <p:nvSpPr>
          <p:cNvPr id="205" name="Google Shape;205;p8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 txBox="1"/>
          <p:nvPr/>
        </p:nvSpPr>
        <p:spPr>
          <a:xfrm>
            <a:off x="9588724" y="1479095"/>
            <a:ext cx="8494995" cy="42479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Text and color background (foreground) need to have sufficient color contrast. </a:t>
            </a:r>
            <a:endParaRPr/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6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Using color as the only way to convey meaning is insufficient to meet accessibility standards, must also also indicate in other way, such as using </a:t>
            </a:r>
            <a:r>
              <a:rPr lang="en-US" sz="3006">
                <a:solidFill>
                  <a:srgbClr val="162F4E"/>
                </a:solidFill>
                <a:latin typeface="Sansita"/>
                <a:ea typeface="Sansita"/>
                <a:cs typeface="Sansita"/>
                <a:sym typeface="Sansita"/>
              </a:rPr>
              <a:t>italics</a:t>
            </a: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, bold, a symbol, an identifier, etc.</a:t>
            </a:r>
            <a:endParaRPr/>
          </a:p>
        </p:txBody>
      </p:sp>
      <p:sp>
        <p:nvSpPr>
          <p:cNvPr id="207" name="Google Shape;207;p8"/>
          <p:cNvSpPr txBox="1"/>
          <p:nvPr/>
        </p:nvSpPr>
        <p:spPr>
          <a:xfrm>
            <a:off x="9588724" y="6073636"/>
            <a:ext cx="8403546" cy="41002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18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Sansita"/>
                <a:ea typeface="Sansita"/>
                <a:cs typeface="Sansita"/>
                <a:sym typeface="Sansita"/>
              </a:rPr>
              <a:t>Canvas Accessibility Checker </a:t>
            </a: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will alert you if there is not enough contrast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It's okay to use color as long as the meaning is indicated in some other way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Add textual reference when describing images or referring to the color on images</a:t>
            </a:r>
            <a:endParaRPr/>
          </a:p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18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/>
          <p:nvPr/>
        </p:nvSpPr>
        <p:spPr>
          <a:xfrm>
            <a:off x="14046353" y="409768"/>
            <a:ext cx="3835036" cy="1237864"/>
          </a:xfrm>
          <a:custGeom>
            <a:rect b="b" l="l" r="r" t="t"/>
            <a:pathLst>
              <a:path extrusionOk="0" h="1237864" w="3835036">
                <a:moveTo>
                  <a:pt x="0" y="0"/>
                </a:moveTo>
                <a:lnTo>
                  <a:pt x="3835036" y="0"/>
                </a:lnTo>
                <a:lnTo>
                  <a:pt x="3835036" y="1237864"/>
                </a:lnTo>
                <a:lnTo>
                  <a:pt x="0" y="1237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3" name="Google Shape;213;p9"/>
          <p:cNvGrpSpPr/>
          <p:nvPr/>
        </p:nvGrpSpPr>
        <p:grpSpPr>
          <a:xfrm>
            <a:off x="9588724" y="118932"/>
            <a:ext cx="6768464" cy="1371312"/>
            <a:chOff x="0" y="-39956"/>
            <a:chExt cx="9024618" cy="1828416"/>
          </a:xfrm>
        </p:grpSpPr>
        <p:grpSp>
          <p:nvGrpSpPr>
            <p:cNvPr id="214" name="Google Shape;214;p9"/>
            <p:cNvGrpSpPr/>
            <p:nvPr/>
          </p:nvGrpSpPr>
          <p:grpSpPr>
            <a:xfrm>
              <a:off x="0" y="-39956"/>
              <a:ext cx="9024618" cy="1828416"/>
              <a:chOff x="0" y="-28575"/>
              <a:chExt cx="6454144" cy="1307629"/>
            </a:xfrm>
          </p:grpSpPr>
          <p:sp>
            <p:nvSpPr>
              <p:cNvPr id="215" name="Google Shape;215;p9"/>
              <p:cNvSpPr/>
              <p:nvPr/>
            </p:nvSpPr>
            <p:spPr>
              <a:xfrm>
                <a:off x="0" y="0"/>
                <a:ext cx="6454144" cy="1279054"/>
              </a:xfrm>
              <a:custGeom>
                <a:rect b="b" l="l" r="r" t="t"/>
                <a:pathLst>
                  <a:path extrusionOk="0" h="1279054" w="6454144">
                    <a:moveTo>
                      <a:pt x="0" y="0"/>
                    </a:moveTo>
                    <a:lnTo>
                      <a:pt x="6454144" y="0"/>
                    </a:lnTo>
                    <a:lnTo>
                      <a:pt x="6454144" y="1279054"/>
                    </a:lnTo>
                    <a:lnTo>
                      <a:pt x="0" y="1279054"/>
                    </a:lnTo>
                    <a:close/>
                  </a:path>
                </a:pathLst>
              </a:custGeom>
              <a:solidFill>
                <a:srgbClr val="162F4E"/>
              </a:solidFill>
              <a:ln cap="sq" cmpd="sng" w="38100">
                <a:solidFill>
                  <a:srgbClr val="FFFFFF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9"/>
              <p:cNvSpPr txBox="1"/>
              <p:nvPr/>
            </p:nvSpPr>
            <p:spPr>
              <a:xfrm>
                <a:off x="0" y="-28575"/>
                <a:ext cx="6454144" cy="1307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3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9"/>
            <p:cNvSpPr txBox="1"/>
            <p:nvPr/>
          </p:nvSpPr>
          <p:spPr>
            <a:xfrm>
              <a:off x="284716" y="474921"/>
              <a:ext cx="8283876" cy="686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99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62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CLOSED CAPTIONS (CC)</a:t>
              </a:r>
              <a:endParaRPr/>
            </a:p>
          </p:txBody>
        </p:sp>
      </p:grpSp>
      <p:sp>
        <p:nvSpPr>
          <p:cNvPr id="218" name="Google Shape;218;p9"/>
          <p:cNvSpPr/>
          <p:nvPr/>
        </p:nvSpPr>
        <p:spPr>
          <a:xfrm>
            <a:off x="-1517515" y="0"/>
            <a:ext cx="10795722" cy="10239349"/>
          </a:xfrm>
          <a:custGeom>
            <a:rect b="b" l="l" r="r" t="t"/>
            <a:pathLst>
              <a:path extrusionOk="0" h="10239349" w="10795722">
                <a:moveTo>
                  <a:pt x="0" y="0"/>
                </a:moveTo>
                <a:lnTo>
                  <a:pt x="10795722" y="0"/>
                </a:lnTo>
                <a:lnTo>
                  <a:pt x="10795722" y="10239349"/>
                </a:lnTo>
                <a:lnTo>
                  <a:pt x="0" y="10239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6413" r="-2594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 txBox="1"/>
          <p:nvPr/>
        </p:nvSpPr>
        <p:spPr>
          <a:xfrm>
            <a:off x="9588724" y="1654193"/>
            <a:ext cx="8403546" cy="373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6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Audio and video files accompanied by complete and accurate transcripts or closed captioning.</a:t>
            </a:r>
            <a:endParaRPr/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Captions provide dialogue or a narrative</a:t>
            </a:r>
            <a:endParaRPr/>
          </a:p>
          <a:p>
            <a:pPr indent="-324516" lvl="1" marL="649031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3006"/>
              <a:buFont typeface="Arial"/>
              <a:buChar char="•"/>
            </a:pPr>
            <a:r>
              <a:rPr b="0" i="0" lang="en-US" sz="3006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 Audio descriptions provide a non-verbal explanation of what's happening on the screen. </a:t>
            </a:r>
            <a:endParaRPr/>
          </a:p>
        </p:txBody>
      </p:sp>
      <p:sp>
        <p:nvSpPr>
          <p:cNvPr id="220" name="Google Shape;220;p9"/>
          <p:cNvSpPr txBox="1"/>
          <p:nvPr/>
        </p:nvSpPr>
        <p:spPr>
          <a:xfrm>
            <a:off x="9513285" y="5553267"/>
            <a:ext cx="8403546" cy="3645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18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Tips</a:t>
            </a:r>
            <a:endParaRPr/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ADA best practice: captions 99% accurate, which is approximately an error every two to three sentences. </a:t>
            </a:r>
            <a:r>
              <a:rPr b="0" i="1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YouTube: 60-70%</a:t>
            </a:r>
            <a:endParaRPr/>
          </a:p>
          <a:p>
            <a:pPr indent="-129707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18"/>
              <a:buFont typeface="Arial"/>
              <a:buNone/>
            </a:pPr>
            <a:r>
              <a:t/>
            </a:r>
            <a:endParaRPr b="0" i="0" sz="2918" u="none" cap="none" strike="noStrike">
              <a:solidFill>
                <a:srgbClr val="162F4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5000" lvl="1" marL="630000" marR="0" rtl="0" algn="l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162F4E"/>
              </a:buClr>
              <a:buSzPts val="2918"/>
              <a:buFont typeface="Arial"/>
              <a:buChar char="•"/>
            </a:pPr>
            <a:r>
              <a:rPr b="0" i="0" lang="en-US" sz="2918" u="none" cap="none" strike="noStrike">
                <a:solidFill>
                  <a:srgbClr val="162F4E"/>
                </a:solidFill>
                <a:latin typeface="Arial"/>
                <a:ea typeface="Arial"/>
                <a:cs typeface="Arial"/>
                <a:sym typeface="Arial"/>
              </a:rPr>
              <a:t>Need to provide instructions ahead of the video on where to access captions.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